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21" r:id="rId4"/>
    <p:sldId id="334" r:id="rId5"/>
    <p:sldId id="326" r:id="rId6"/>
    <p:sldId id="327" r:id="rId7"/>
    <p:sldId id="335" r:id="rId8"/>
    <p:sldId id="353" r:id="rId9"/>
    <p:sldId id="336" r:id="rId10"/>
    <p:sldId id="340" r:id="rId11"/>
    <p:sldId id="342" r:id="rId12"/>
    <p:sldId id="343" r:id="rId13"/>
    <p:sldId id="35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28" r:id="rId23"/>
    <p:sldId id="355" r:id="rId24"/>
    <p:sldId id="329" r:id="rId25"/>
    <p:sldId id="331" r:id="rId26"/>
    <p:sldId id="332" r:id="rId27"/>
    <p:sldId id="333" r:id="rId2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8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85D5-DB2C-4E6C-B2BE-064D0125A218}" type="datetimeFigureOut">
              <a:rPr lang="ru-RU" smtClean="0"/>
              <a:pPr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9709C-7E13-4B8A-B9EE-AF34E788A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Свая СМОТ. Оголовки монтажные.</a:t>
            </a:r>
            <a:b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478"/>
          <a:stretch>
            <a:fillRect/>
          </a:stretch>
        </p:blipFill>
        <p:spPr bwMode="auto">
          <a:xfrm>
            <a:off x="1285852" y="1571612"/>
            <a:ext cx="2643206" cy="201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714752"/>
            <a:ext cx="2786082" cy="197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714488"/>
            <a:ext cx="4071966" cy="337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Свая СМОТ. Типы наконечников.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367957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71612"/>
            <a:ext cx="3247903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10" y="1928802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наконечников свай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8955" b="4478"/>
          <a:stretch>
            <a:fillRect/>
          </a:stretch>
        </p:blipFill>
        <p:spPr bwMode="auto">
          <a:xfrm>
            <a:off x="785786" y="1142984"/>
            <a:ext cx="7643866" cy="398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Свая СМОТ. Типы наконечников.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10" y="1928802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наконечников свай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Свая СМОТ. Типы наконечников.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571612"/>
            <a:ext cx="5429288" cy="364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Свая СМОТ. Анкерные устройства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4757" r="49260"/>
          <a:stretch>
            <a:fillRect/>
          </a:stretch>
        </p:blipFill>
        <p:spPr bwMode="auto">
          <a:xfrm>
            <a:off x="500034" y="1500174"/>
            <a:ext cx="207170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30665" r="37393"/>
          <a:stretch>
            <a:fillRect/>
          </a:stretch>
        </p:blipFill>
        <p:spPr bwMode="auto">
          <a:xfrm>
            <a:off x="2357422" y="1500174"/>
            <a:ext cx="17859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r="50133"/>
          <a:stretch>
            <a:fillRect/>
          </a:stretch>
        </p:blipFill>
        <p:spPr bwMode="auto">
          <a:xfrm>
            <a:off x="4286248" y="1428736"/>
            <a:ext cx="17859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2775" y="1285860"/>
            <a:ext cx="21812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Свая СМОТ. Анкерные устройства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282892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149" t="45065" r="7322" b="3433"/>
          <a:stretch>
            <a:fillRect/>
          </a:stretch>
        </p:blipFill>
        <p:spPr bwMode="auto">
          <a:xfrm>
            <a:off x="4071934" y="2285992"/>
            <a:ext cx="364333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Свая СМОТ. Анкерные устройства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22955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5988" r="47604"/>
          <a:stretch>
            <a:fillRect/>
          </a:stretch>
        </p:blipFill>
        <p:spPr bwMode="auto">
          <a:xfrm>
            <a:off x="6072198" y="1428736"/>
            <a:ext cx="2214578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3268" r="46078"/>
          <a:stretch>
            <a:fillRect/>
          </a:stretch>
        </p:blipFill>
        <p:spPr bwMode="auto">
          <a:xfrm>
            <a:off x="3428992" y="1285860"/>
            <a:ext cx="221457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71678"/>
            <a:ext cx="590750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Свая СМОТ. Схема усиления оконечной части металлических свай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643050"/>
            <a:ext cx="4286280" cy="224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Сваи СМОТ с полимерной термоусаживаемой противопучинной оболочкой ОСПТ «</a:t>
            </a:r>
            <a:r>
              <a:rPr lang="en-US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Reline</a:t>
            </a: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Коновалова\Desktop\Рис.jpg"/>
          <p:cNvPicPr>
            <a:picLocks noChangeAspect="1" noChangeArrowheads="1"/>
          </p:cNvPicPr>
          <p:nvPr/>
        </p:nvPicPr>
        <p:blipFill>
          <a:blip r:embed="rId2" cstate="print"/>
          <a:srcRect l="13700" b="17660"/>
          <a:stretch>
            <a:fillRect/>
          </a:stretch>
        </p:blipFill>
        <p:spPr bwMode="auto">
          <a:xfrm>
            <a:off x="285720" y="1500174"/>
            <a:ext cx="3143272" cy="46434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428992" y="1643050"/>
            <a:ext cx="53578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Покрытие наносится на сваю в зоне сезонного промерзания, оттаивания на слой </a:t>
            </a:r>
            <a:r>
              <a:rPr lang="ru-RU" b="1" dirty="0" err="1" smtClean="0"/>
              <a:t>адгезива</a:t>
            </a:r>
            <a:r>
              <a:rPr lang="ru-RU" b="1" dirty="0" smtClean="0"/>
              <a:t>, обеспечивающего силу касательного сцепления, препятствующее сдвигу оболочки по свае не ниже 10 кг на 1 см</a:t>
            </a:r>
            <a:r>
              <a:rPr lang="ru-RU" b="1" baseline="30000" dirty="0" smtClean="0"/>
              <a:t>2</a:t>
            </a:r>
            <a:r>
              <a:rPr lang="ru-RU" b="1" dirty="0" smtClean="0"/>
              <a:t>, что в десятки раз выше касательных сил морозного пучения.</a:t>
            </a:r>
          </a:p>
          <a:p>
            <a:endParaRPr lang="ru-RU" b="1" dirty="0" smtClean="0"/>
          </a:p>
          <a:p>
            <a:r>
              <a:rPr lang="ru-RU" b="1" dirty="0" smtClean="0"/>
              <a:t>     Противопучинная оболочка 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ОСПТ «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Reline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» </a:t>
            </a:r>
            <a:r>
              <a:rPr lang="ru-RU" b="1" dirty="0" smtClean="0"/>
              <a:t>перекрывает зону сезонного деятельного грунта по 200 мм с каждой стороны, чтобы компенсировать неточность установки сваи в грунт и колебания глубин промерзания, оттаивания по ландшафту.</a:t>
            </a:r>
          </a:p>
          <a:p>
            <a:r>
              <a:rPr lang="ru-RU" b="1" dirty="0" smtClean="0"/>
              <a:t>Оболочка сохраняет свою пластичность при температуре минус 63 </a:t>
            </a:r>
            <a:r>
              <a:rPr lang="ru-RU" b="1" baseline="30000" dirty="0" err="1" smtClean="0"/>
              <a:t>о</a:t>
            </a:r>
            <a:r>
              <a:rPr lang="ru-RU" b="1" dirty="0" err="1" smtClean="0"/>
              <a:t>С</a:t>
            </a:r>
            <a:r>
              <a:rPr lang="ru-RU" b="1" dirty="0" smtClean="0"/>
              <a:t>.</a:t>
            </a:r>
          </a:p>
          <a:p>
            <a:endParaRPr lang="ru-RU" baseline="30000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1670" y="285728"/>
            <a:ext cx="52357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нанесения покрытия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Z:\3. ОЗСК\Личные папки\Лебедева\от Коноваловой\покрашенная свая\IMG_473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136772"/>
            <a:ext cx="7358114" cy="2675927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>
            <a:outerShdw blurRad="50800" dist="203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28662" y="1000108"/>
            <a:ext cx="7786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b="1" dirty="0" smtClean="0"/>
              <a:t>Нанесение </a:t>
            </a:r>
            <a:r>
              <a:rPr lang="ru-RU" b="1" dirty="0" err="1" smtClean="0"/>
              <a:t>противопучинного</a:t>
            </a:r>
            <a:r>
              <a:rPr lang="ru-RU" b="1" dirty="0" smtClean="0"/>
              <a:t> покрытия </a:t>
            </a:r>
            <a:r>
              <a:rPr lang="en-US" b="1" dirty="0" smtClean="0"/>
              <a:t> </a:t>
            </a:r>
            <a:r>
              <a:rPr lang="ru-RU" b="1" dirty="0" smtClean="0"/>
              <a:t>«</a:t>
            </a:r>
            <a:r>
              <a:rPr lang="en-US" b="1" dirty="0" smtClean="0"/>
              <a:t>Reline</a:t>
            </a:r>
            <a:r>
              <a:rPr lang="ru-RU" b="1" dirty="0" smtClean="0"/>
              <a:t>» на сваю возможно как в полевых, так и в заводских условиях. Заводское нанесение было выбрано основным способом, как наиболее производительное и технологичное. Усадка ОСПТ, обеспечивающая полное обжатие изолируемого изделия, происходит в результате ее нагрева до температуры 120° С горячим воздухом или открытым пламенем газовой горелки.</a:t>
            </a:r>
            <a:endParaRPr lang="ru-RU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85720" y="714356"/>
            <a:ext cx="657229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/>
              <a:t> </a:t>
            </a:r>
            <a:endParaRPr lang="ru-RU" sz="1600" dirty="0"/>
          </a:p>
        </p:txBody>
      </p:sp>
      <p:pic>
        <p:nvPicPr>
          <p:cNvPr id="10" name="Picture 8" descr="Z:\3. ОЗСК\Личные папки\Лебедева\от Коноваловой\логотипы\лого маяк копия.png"/>
          <p:cNvPicPr>
            <a:picLocks noChangeAspect="1" noChangeArrowheads="1"/>
          </p:cNvPicPr>
          <p:nvPr/>
        </p:nvPicPr>
        <p:blipFill>
          <a:blip r:embed="rId3" cstate="print">
            <a:lum bright="59000"/>
          </a:blip>
          <a:srcRect/>
          <a:stretch>
            <a:fillRect/>
          </a:stretch>
        </p:blipFill>
        <p:spPr bwMode="auto">
          <a:xfrm>
            <a:off x="2857488" y="0"/>
            <a:ext cx="5643602" cy="567232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43174" y="0"/>
            <a:ext cx="600079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pPr algn="just"/>
            <a:r>
              <a:rPr lang="ru-RU" b="1" dirty="0" smtClean="0"/>
              <a:t>       ЗАО Уральский завод полимерных технологий «Маяк» (далее УЗПТ Маяк) – является крупным производителем широкого ассортимента продукции из полиолефинов (в том числе полиэтилена различных марок с использованием сложной модификации полимеров).</a:t>
            </a:r>
          </a:p>
          <a:p>
            <a:pPr algn="just"/>
            <a:r>
              <a:rPr lang="ru-RU" b="1" dirty="0" smtClean="0"/>
              <a:t>     Одним из инновационных направлений производства завода стал выпуск термоусаживаемых </a:t>
            </a:r>
            <a:r>
              <a:rPr lang="ru-RU" b="1" dirty="0" err="1" smtClean="0"/>
              <a:t>противопучинных</a:t>
            </a:r>
            <a:r>
              <a:rPr lang="ru-RU" b="1" dirty="0" smtClean="0"/>
              <a:t> оболочек ОСПТ «</a:t>
            </a:r>
            <a:r>
              <a:rPr lang="ru-RU" b="1" dirty="0" err="1" smtClean="0"/>
              <a:t>Reline</a:t>
            </a:r>
            <a:r>
              <a:rPr lang="ru-RU" b="1" dirty="0" smtClean="0"/>
              <a:t>» и </a:t>
            </a:r>
            <a:r>
              <a:rPr lang="ru-RU" b="1" dirty="0" err="1" smtClean="0"/>
              <a:t>противопучинных</a:t>
            </a:r>
            <a:r>
              <a:rPr lang="ru-RU" b="1" dirty="0" smtClean="0"/>
              <a:t> свай СМОТ  предназначенных для использования в качестве </a:t>
            </a:r>
            <a:r>
              <a:rPr lang="ru-RU" b="1" dirty="0" err="1" smtClean="0"/>
              <a:t>противопучинных</a:t>
            </a:r>
            <a:r>
              <a:rPr lang="ru-RU" b="1" dirty="0" smtClean="0"/>
              <a:t> опор для всех видов объектов и сооружений эксплуатирующиеся в условиях сложных и вечномерзлых грунтов. </a:t>
            </a:r>
          </a:p>
          <a:p>
            <a:pPr algn="just"/>
            <a:r>
              <a:rPr lang="ru-RU" b="1" dirty="0" smtClean="0"/>
              <a:t>     Использование передовых технологий в металлообработке, борьбе с морозным пучением и нанесении антикоррозийных покрытий позволяет изготавливать высококачественную продукцию с принципиально новыми техническими характеристиками, соответствующую всем обязательным стандартам, требованиям норм безопасности, действующим в РФ.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00042"/>
            <a:ext cx="1987243" cy="1660229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7" name="Рисунок 16" descr="93_1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428868"/>
            <a:ext cx="1966709" cy="1643074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8" name="Picture 6" descr="DSCN25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357694"/>
            <a:ext cx="1973610" cy="1643074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3240" y="357166"/>
            <a:ext cx="3367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СМОТ-калькулятор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071538" y="4643446"/>
            <a:ext cx="764386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01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СМОТ – калькулятор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позволяет проектировщику получить необходимые для проектирования и составления смет весовые характеристики изделия. Достаточно набрать в строке маркировку сваи.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C:\Users\Якупова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5" y="1142984"/>
            <a:ext cx="7457007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271464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 smtClean="0"/>
              <a:t>        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57356" y="142852"/>
            <a:ext cx="5293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оформления проекта </a:t>
            </a:r>
          </a:p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указанием типов свай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500306"/>
            <a:ext cx="5143536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429132"/>
            <a:ext cx="79296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928802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929066"/>
            <a:ext cx="1771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 descr="Z:\3. ОЗСК\Личные папки\Лебедева\от Коноваловой\логотипы\лого маяк коп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285728"/>
            <a:ext cx="1357322" cy="1364229"/>
          </a:xfrm>
          <a:prstGeom prst="rect">
            <a:avLst/>
          </a:prstGeom>
          <a:noFill/>
        </p:spPr>
      </p:pic>
      <p:pic>
        <p:nvPicPr>
          <p:cNvPr id="2050" name="Picture 2" descr="C:\Users\Якупова\Desktop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1428736"/>
            <a:ext cx="3207212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2857488" y="3571876"/>
            <a:ext cx="2428892" cy="2461250"/>
            <a:chOff x="357158" y="1928802"/>
            <a:chExt cx="3000396" cy="3604258"/>
          </a:xfrm>
          <a:effectLst>
            <a:outerShdw blurRad="50800" dist="1524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 l="1358" t="2083" r="875" b="64583"/>
            <a:stretch>
              <a:fillRect/>
            </a:stretch>
          </p:blipFill>
          <p:spPr bwMode="auto">
            <a:xfrm>
              <a:off x="357158" y="3338285"/>
              <a:ext cx="3000396" cy="476253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539" r="1534" b="50301"/>
            <a:stretch>
              <a:fillRect/>
            </a:stretch>
          </p:blipFill>
          <p:spPr bwMode="auto">
            <a:xfrm>
              <a:off x="357158" y="1928802"/>
              <a:ext cx="3000396" cy="1000132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t="7158" b="60632"/>
            <a:stretch>
              <a:fillRect/>
            </a:stretch>
          </p:blipFill>
          <p:spPr bwMode="auto">
            <a:xfrm>
              <a:off x="357158" y="2928934"/>
              <a:ext cx="3000396" cy="428628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7158" y="3786190"/>
              <a:ext cx="3000396" cy="174687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7" name="Рисунок 6" descr="газпром.jpg"/>
          <p:cNvPicPr>
            <a:picLocks noChangeAspect="1"/>
          </p:cNvPicPr>
          <p:nvPr/>
        </p:nvPicPr>
        <p:blipFill>
          <a:blip r:embed="rId6" cstate="print"/>
          <a:srcRect l="3845" t="17241" r="5770" b="20690"/>
          <a:stretch>
            <a:fillRect/>
          </a:stretch>
        </p:blipFill>
        <p:spPr>
          <a:xfrm>
            <a:off x="5715008" y="5429264"/>
            <a:ext cx="1670855" cy="63990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Разрешительные документы Газпрома </a:t>
            </a:r>
            <a:b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142984"/>
            <a:ext cx="3086716" cy="435771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786182" y="928670"/>
            <a:ext cx="5143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just"/>
            <a:r>
              <a:rPr lang="ru-RU" b="1" dirty="0" smtClean="0"/>
              <a:t>     ОАО «ВНИИГАЗ Газпром» подтвердило соответствие данной технологии требованиям ОАО «Газпром». 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     ОСПТ «</a:t>
            </a:r>
            <a:r>
              <a:rPr lang="ru-RU" b="1" dirty="0" err="1" smtClean="0"/>
              <a:t>Reline</a:t>
            </a:r>
            <a:r>
              <a:rPr lang="ru-RU" b="1" dirty="0" smtClean="0"/>
              <a:t>» и сваи СМОТ включены в реестр продукции и материалов, разрешенных к применению в ОАО «Газпром». Технические условия  ОСПТ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Reline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» согласованы с ОАО                </a:t>
            </a:r>
          </a:p>
          <a:p>
            <a:pPr algn="just"/>
            <a:r>
              <a:rPr lang="ru-RU" b="1" dirty="0" smtClean="0">
                <a:ea typeface="Calibri" pitchFamily="34" charset="0"/>
                <a:cs typeface="Times New Roman" pitchFamily="18" charset="0"/>
              </a:rPr>
              <a:t>                              «Газпром»</a:t>
            </a:r>
            <a:r>
              <a:rPr lang="ru-RU" b="1" dirty="0" smtClean="0"/>
              <a:t>. 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                                      Оболочка противопучинная                     </a:t>
            </a:r>
          </a:p>
          <a:p>
            <a:pPr algn="just"/>
            <a:r>
              <a:rPr lang="ru-RU" b="1" dirty="0" smtClean="0"/>
              <a:t>                                 ОСПТ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Reline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» включена в                                         </a:t>
            </a:r>
          </a:p>
          <a:p>
            <a:pPr algn="just"/>
            <a:r>
              <a:rPr lang="ru-RU" b="1" dirty="0" smtClean="0">
                <a:ea typeface="Calibri" pitchFamily="34" charset="0"/>
                <a:cs typeface="Times New Roman" pitchFamily="18" charset="0"/>
              </a:rPr>
              <a:t>                                 реестр ЗАО «Газпром 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СтройТЭК</a:t>
            </a:r>
            <a:endParaRPr lang="ru-RU" b="1" dirty="0" smtClean="0"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ea typeface="Calibri" pitchFamily="34" charset="0"/>
                <a:cs typeface="Times New Roman" pitchFamily="18" charset="0"/>
              </a:rPr>
              <a:t>                                  Салават» 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газпром.jpg"/>
          <p:cNvPicPr>
            <a:picLocks noChangeAspect="1"/>
          </p:cNvPicPr>
          <p:nvPr/>
        </p:nvPicPr>
        <p:blipFill>
          <a:blip r:embed="rId2" cstate="print"/>
          <a:srcRect l="3845" t="17241" r="5770" b="20690"/>
          <a:stretch>
            <a:fillRect/>
          </a:stretch>
        </p:blipFill>
        <p:spPr>
          <a:xfrm>
            <a:off x="214282" y="5500702"/>
            <a:ext cx="1670855" cy="63990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28662" y="116632"/>
            <a:ext cx="775813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Сертификаты</a:t>
            </a:r>
            <a:b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1000108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just"/>
            <a:r>
              <a:rPr lang="ru-RU" b="1" dirty="0" smtClean="0"/>
              <a:t>     Сваи СМОТ и противопучинная оболочка ОСПТ «</a:t>
            </a:r>
            <a:r>
              <a:rPr lang="ru-RU" b="1" dirty="0" err="1" smtClean="0"/>
              <a:t>Reline</a:t>
            </a:r>
            <a:r>
              <a:rPr lang="ru-RU" b="1" dirty="0" smtClean="0"/>
              <a:t>» сертифицированы по системе «</a:t>
            </a:r>
            <a:r>
              <a:rPr lang="ru-RU" b="1" dirty="0" err="1" smtClean="0"/>
              <a:t>ГазпромСерт</a:t>
            </a:r>
            <a:r>
              <a:rPr lang="ru-RU" b="1" dirty="0" smtClean="0"/>
              <a:t>», а так же имеют сертификаты ГОСТ Р.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000240"/>
            <a:ext cx="2082303" cy="292417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165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071810"/>
            <a:ext cx="2049049" cy="292895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165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Сертификат ОСПТ Релай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2071678"/>
            <a:ext cx="2098374" cy="300039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50800" dist="165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Сертификат Свая СМО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3071810"/>
            <a:ext cx="2071702" cy="294708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50800" dist="165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6" y="357166"/>
            <a:ext cx="62652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Сотрудничество Газпром - РОСНАНО</a:t>
            </a:r>
            <a:endParaRPr lang="ru-RU" sz="3000" dirty="0"/>
          </a:p>
        </p:txBody>
      </p:sp>
      <p:pic>
        <p:nvPicPr>
          <p:cNvPr id="7" name="Рисунок 6" descr="роснано.jpg"/>
          <p:cNvPicPr>
            <a:picLocks noChangeAspect="1"/>
          </p:cNvPicPr>
          <p:nvPr/>
        </p:nvPicPr>
        <p:blipFill>
          <a:blip r:embed="rId2" cstate="print"/>
          <a:srcRect l="3509" t="28103" r="3509" b="29825"/>
          <a:stretch>
            <a:fillRect/>
          </a:stretch>
        </p:blipFill>
        <p:spPr>
          <a:xfrm>
            <a:off x="214282" y="1214422"/>
            <a:ext cx="2214578" cy="66855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000240"/>
            <a:ext cx="1574364" cy="221457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571744"/>
            <a:ext cx="1571636" cy="223876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429000"/>
            <a:ext cx="1714512" cy="233372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928926" y="1285860"/>
            <a:ext cx="6000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На основании протокола №79 от 25.12.2014 совместного совещания председателя Правления  ОАО «Газпром» А.Б. Миллера и Председателя Правления ООО «УК «РОСНАНО»  А.Б. Чубайса принято решение  о   </a:t>
            </a:r>
          </a:p>
          <a:p>
            <a:pPr algn="just"/>
            <a:r>
              <a:rPr lang="ru-RU" b="1" dirty="0" smtClean="0"/>
              <a:t>      применении </a:t>
            </a:r>
            <a:r>
              <a:rPr lang="ru-RU" b="1" dirty="0" err="1" smtClean="0"/>
              <a:t>нанотехнологической</a:t>
            </a:r>
            <a:r>
              <a:rPr lang="ru-RU" b="1" dirty="0" smtClean="0"/>
              <a:t> продукции </a:t>
            </a:r>
          </a:p>
          <a:p>
            <a:pPr algn="just"/>
            <a:r>
              <a:rPr lang="ru-RU" b="1" dirty="0" smtClean="0"/>
              <a:t>      в проектной документации «Восточной газовой            </a:t>
            </a:r>
          </a:p>
          <a:p>
            <a:pPr algn="just"/>
            <a:r>
              <a:rPr lang="ru-RU" b="1" dirty="0" smtClean="0"/>
              <a:t>      программы».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                        В состав номенклатуры данной продукции               </a:t>
            </a:r>
          </a:p>
          <a:p>
            <a:pPr algn="just"/>
            <a:r>
              <a:rPr lang="ru-RU" b="1" dirty="0" smtClean="0"/>
              <a:t>                   была включена и противопучинная оболочка       </a:t>
            </a:r>
          </a:p>
          <a:p>
            <a:pPr algn="just"/>
            <a:r>
              <a:rPr lang="ru-RU" b="1" dirty="0" smtClean="0"/>
              <a:t>                   ОСПТ «</a:t>
            </a:r>
            <a:r>
              <a:rPr lang="ru-RU" b="1" dirty="0" err="1" smtClean="0"/>
              <a:t>Reline</a:t>
            </a:r>
            <a:r>
              <a:rPr lang="ru-RU" b="1" dirty="0" smtClean="0"/>
              <a:t>»,  как </a:t>
            </a:r>
            <a:r>
              <a:rPr lang="ru-RU" b="1" dirty="0" err="1" smtClean="0"/>
              <a:t>нанотехнологи</a:t>
            </a:r>
            <a:r>
              <a:rPr lang="en-US" b="1" dirty="0" err="1" smtClean="0"/>
              <a:t>ческое</a:t>
            </a:r>
            <a:r>
              <a:rPr lang="ru-RU" b="1" dirty="0" smtClean="0"/>
              <a:t>  </a:t>
            </a:r>
          </a:p>
          <a:p>
            <a:pPr algn="just"/>
            <a:r>
              <a:rPr lang="ru-RU" b="1" dirty="0" smtClean="0"/>
              <a:t>                   решение завода ЗАО «УЗПТ «Маяк».                 </a:t>
            </a:r>
          </a:p>
          <a:p>
            <a:pPr algn="just"/>
            <a:r>
              <a:rPr lang="ru-RU" b="1" dirty="0" smtClean="0"/>
              <a:t>                   22.05.15г. На совещании в ОАО «Газпром </a:t>
            </a:r>
          </a:p>
          <a:p>
            <a:pPr algn="just"/>
            <a:r>
              <a:rPr lang="ru-RU" b="1" dirty="0" smtClean="0"/>
              <a:t>                   </a:t>
            </a:r>
            <a:r>
              <a:rPr lang="ru-RU" b="1" dirty="0" err="1" smtClean="0"/>
              <a:t>трансгаз</a:t>
            </a:r>
            <a:r>
              <a:rPr lang="ru-RU" b="1" dirty="0" smtClean="0"/>
              <a:t> </a:t>
            </a:r>
            <a:r>
              <a:rPr lang="ru-RU" b="1" dirty="0" err="1" smtClean="0"/>
              <a:t>Томкс</a:t>
            </a:r>
            <a:r>
              <a:rPr lang="ru-RU" b="1" dirty="0" smtClean="0"/>
              <a:t>» было подтверждено </a:t>
            </a:r>
          </a:p>
          <a:p>
            <a:pPr algn="just"/>
            <a:r>
              <a:rPr lang="ru-RU" b="1" dirty="0" smtClean="0"/>
              <a:t>                   использование свай СМОТ с ОСПТ «</a:t>
            </a:r>
            <a:r>
              <a:rPr lang="ru-RU" b="1" dirty="0" err="1" smtClean="0"/>
              <a:t>Reline</a:t>
            </a:r>
            <a:r>
              <a:rPr lang="ru-RU" b="1" dirty="0" smtClean="0"/>
              <a:t>» в </a:t>
            </a:r>
          </a:p>
          <a:p>
            <a:pPr algn="just"/>
            <a:r>
              <a:rPr lang="ru-RU" b="1" dirty="0" smtClean="0"/>
              <a:t>                   проекте «Сила Сибири»</a:t>
            </a:r>
          </a:p>
        </p:txBody>
      </p:sp>
      <p:pic>
        <p:nvPicPr>
          <p:cNvPr id="11" name="Picture 8" descr="Z:\3. ОЗСК\Личные папки\Лебедева\от Коноваловой\логотипы\лого маяк коп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643446"/>
            <a:ext cx="1148434" cy="1154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Экономические показатели</a:t>
            </a:r>
            <a:endParaRPr lang="ru-RU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785794"/>
            <a:ext cx="828680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pPr algn="just"/>
            <a:r>
              <a:rPr lang="ru-RU" sz="2000" dirty="0" smtClean="0"/>
              <a:t>      </a:t>
            </a:r>
            <a:r>
              <a:rPr lang="ru-RU" b="1" dirty="0" smtClean="0"/>
              <a:t>ОАО «</a:t>
            </a:r>
            <a:r>
              <a:rPr lang="ru-RU" b="1" dirty="0" err="1" smtClean="0"/>
              <a:t>ВНИПИгаздобыча</a:t>
            </a:r>
            <a:r>
              <a:rPr lang="ru-RU" b="1" dirty="0" smtClean="0"/>
              <a:t>» провело технико-экономическую оценку данной технологии, были составлены локальные сметы для сливающейся и не сливающейся мерзлоты, рассматривались варианты стандартных  свай и свай СМОТ с противопучинной оболочкой ОСПТ </a:t>
            </a:r>
            <a:r>
              <a:rPr lang="ru-RU" b="1" dirty="0" smtClean="0">
                <a:ea typeface="Calibri"/>
                <a:cs typeface="Times New Roman"/>
              </a:rPr>
              <a:t>«</a:t>
            </a:r>
            <a:r>
              <a:rPr lang="en-US" b="1" dirty="0" smtClean="0">
                <a:ea typeface="Calibri"/>
                <a:cs typeface="Times New Roman"/>
              </a:rPr>
              <a:t>Reline</a:t>
            </a:r>
            <a:r>
              <a:rPr lang="ru-RU" b="1" dirty="0" smtClean="0">
                <a:ea typeface="Calibri"/>
                <a:cs typeface="Times New Roman"/>
              </a:rPr>
              <a:t>» заводского изготовления.       </a:t>
            </a:r>
          </a:p>
          <a:p>
            <a:pPr algn="just"/>
            <a:r>
              <a:rPr lang="ru-RU" b="1" dirty="0" smtClean="0">
                <a:ea typeface="Calibri"/>
                <a:cs typeface="Times New Roman"/>
              </a:rPr>
              <a:t>       Результаты расчетов показали снижение стоимости затрат (примерно на 10%) при применении свай СМОТ с </a:t>
            </a:r>
            <a:r>
              <a:rPr lang="ru-RU" b="1" dirty="0" err="1" smtClean="0">
                <a:ea typeface="Calibri"/>
                <a:cs typeface="Times New Roman"/>
              </a:rPr>
              <a:t>противопучнной</a:t>
            </a:r>
            <a:r>
              <a:rPr lang="ru-RU" b="1" dirty="0" smtClean="0">
                <a:ea typeface="Calibri"/>
                <a:cs typeface="Times New Roman"/>
              </a:rPr>
              <a:t> оболочкой ОСПТ «</a:t>
            </a:r>
            <a:r>
              <a:rPr lang="en-US" b="1" dirty="0" smtClean="0">
                <a:ea typeface="Calibri"/>
                <a:cs typeface="Times New Roman"/>
              </a:rPr>
              <a:t>Reline</a:t>
            </a:r>
            <a:r>
              <a:rPr lang="ru-RU" b="1" dirty="0" smtClean="0">
                <a:ea typeface="Calibri"/>
                <a:cs typeface="Times New Roman"/>
              </a:rPr>
              <a:t>».</a:t>
            </a:r>
          </a:p>
          <a:p>
            <a:pPr algn="just"/>
            <a:r>
              <a:rPr lang="ru-RU" b="1" dirty="0" smtClean="0"/>
              <a:t>        В среднем снижение стоимости свайных оснований и фундаментов по объекту строительства составляет  5-15% в зависимости от региона и типов грунтов.</a:t>
            </a:r>
          </a:p>
          <a:p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3786190"/>
          <a:ext cx="8215371" cy="2000263"/>
        </p:xfrm>
        <a:graphic>
          <a:graphicData uri="http://schemas.openxmlformats.org/drawingml/2006/table">
            <a:tbl>
              <a:tblPr/>
              <a:tblGrid>
                <a:gridCol w="1830461"/>
                <a:gridCol w="2205562"/>
                <a:gridCol w="2089265"/>
                <a:gridCol w="2090083"/>
              </a:tblGrid>
              <a:tr h="704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Тип грунтов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Стандартная технология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Сваи СМОТ с ОСПТ «</a:t>
                      </a:r>
                      <a:r>
                        <a:rPr lang="ru-RU" sz="1800" b="1" dirty="0" err="1">
                          <a:latin typeface="+mn-lt"/>
                          <a:ea typeface="Calibri"/>
                          <a:cs typeface="Times New Roman"/>
                        </a:rPr>
                        <a:t>Reline</a:t>
                      </a: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»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Экономический эффект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+mn-lt"/>
                          <a:ea typeface="Calibri"/>
                          <a:cs typeface="Times New Roman"/>
                        </a:rPr>
                        <a:t>Не сливающаяся </a:t>
                      </a: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мерзлота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719 359,00 руб.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606 801,00 руб.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15%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Сливающаяся мерзлота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+mn-lt"/>
                          <a:ea typeface="Calibri"/>
                          <a:cs typeface="Times New Roman"/>
                        </a:rPr>
                        <a:t>556 710,00 руб.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517 436,00 руб.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7%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928670"/>
            <a:ext cx="8286808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a typeface="Calibri"/>
                <a:cs typeface="Times New Roman"/>
              </a:rPr>
              <a:t>		   </a:t>
            </a:r>
            <a:r>
              <a:rPr lang="ru-RU" b="1" dirty="0" smtClean="0">
                <a:ea typeface="Calibri"/>
                <a:cs typeface="Times New Roman"/>
              </a:rPr>
              <a:t>Применение свай СМОТ Серии 1.411.3-11см.3 для                    </a:t>
            </a:r>
          </a:p>
          <a:p>
            <a:pPr algn="just"/>
            <a:r>
              <a:rPr lang="ru-RU" b="1" dirty="0" smtClean="0">
                <a:ea typeface="Calibri"/>
                <a:cs typeface="Times New Roman"/>
              </a:rPr>
              <a:t>                                      проектной организации дает определенные преимущества:</a:t>
            </a:r>
          </a:p>
          <a:p>
            <a:pPr algn="just">
              <a:spcBef>
                <a:spcPts val="600"/>
              </a:spcBef>
            </a:pPr>
            <a:r>
              <a:rPr lang="ru-RU" b="1" dirty="0" smtClean="0">
                <a:ea typeface="Calibri"/>
                <a:cs typeface="Times New Roman"/>
              </a:rPr>
              <a:t>                                                    </a:t>
            </a:r>
            <a:r>
              <a:rPr lang="ru-RU" b="1" u="sng" dirty="0" smtClean="0">
                <a:ea typeface="Calibri"/>
                <a:cs typeface="Times New Roman"/>
              </a:rPr>
              <a:t> На стадии проектирования: </a:t>
            </a:r>
          </a:p>
          <a:p>
            <a:pPr marL="2646000" lvl="5">
              <a:buFontTx/>
              <a:buChar char="-"/>
            </a:pPr>
            <a:r>
              <a:rPr lang="ru-RU" dirty="0" smtClean="0">
                <a:ea typeface="Calibri"/>
                <a:cs typeface="Times New Roman"/>
              </a:rPr>
              <a:t> значительное сокращение объемов и сроков        	проектирования при применении       </a:t>
            </a:r>
          </a:p>
          <a:p>
            <a:pPr marL="2646000" lvl="5"/>
            <a:r>
              <a:rPr lang="ru-RU" dirty="0" smtClean="0">
                <a:ea typeface="Calibri"/>
                <a:cs typeface="Times New Roman"/>
              </a:rPr>
              <a:t>  стандартизированной   продукции;</a:t>
            </a:r>
          </a:p>
          <a:p>
            <a:pPr marL="2646000" lvl="5" algn="just">
              <a:buFontTx/>
              <a:buChar char="-"/>
            </a:pPr>
            <a:r>
              <a:rPr lang="ru-RU" dirty="0" smtClean="0">
                <a:ea typeface="Calibri"/>
                <a:cs typeface="Times New Roman"/>
              </a:rPr>
              <a:t> ускорение прохождения экспертизы проекта;</a:t>
            </a:r>
          </a:p>
          <a:p>
            <a:pPr marL="2646000" lvl="5" algn="just">
              <a:buFontTx/>
              <a:buChar char="-"/>
            </a:pPr>
            <a:r>
              <a:rPr lang="ru-RU" dirty="0" smtClean="0">
                <a:ea typeface="Calibri"/>
                <a:cs typeface="Times New Roman"/>
              </a:rPr>
              <a:t> упрощение процедуры авторского надзора.</a:t>
            </a:r>
          </a:p>
          <a:p>
            <a:pPr>
              <a:spcBef>
                <a:spcPts val="1200"/>
              </a:spcBef>
            </a:pPr>
            <a:r>
              <a:rPr lang="ru-RU" b="1" dirty="0" smtClean="0">
                <a:ea typeface="Calibri"/>
                <a:cs typeface="Times New Roman"/>
              </a:rPr>
              <a:t>       </a:t>
            </a:r>
            <a:r>
              <a:rPr lang="ru-RU" b="1" u="sng" dirty="0" smtClean="0">
                <a:ea typeface="Calibri"/>
                <a:cs typeface="Times New Roman"/>
              </a:rPr>
              <a:t>На стадии строительства:</a:t>
            </a:r>
          </a:p>
          <a:p>
            <a:pPr marL="360000" algn="just">
              <a:buFontTx/>
              <a:buChar char="-"/>
            </a:pPr>
            <a:r>
              <a:rPr lang="ru-RU" dirty="0" smtClean="0">
                <a:ea typeface="Calibri"/>
                <a:cs typeface="Times New Roman"/>
              </a:rPr>
              <a:t> значительное сокращение объемов и сроков выполнения </a:t>
            </a:r>
            <a:r>
              <a:rPr lang="ru-RU" dirty="0" err="1" smtClean="0">
                <a:ea typeface="Calibri"/>
                <a:cs typeface="Times New Roman"/>
              </a:rPr>
              <a:t>строительно</a:t>
            </a:r>
            <a:r>
              <a:rPr lang="ru-RU" dirty="0" smtClean="0">
                <a:ea typeface="Calibri"/>
                <a:cs typeface="Times New Roman"/>
              </a:rPr>
              <a:t>-</a:t>
            </a:r>
          </a:p>
          <a:p>
            <a:pPr marL="360000" algn="just"/>
            <a:r>
              <a:rPr lang="ru-RU" dirty="0" smtClean="0">
                <a:ea typeface="Calibri"/>
                <a:cs typeface="Times New Roman"/>
              </a:rPr>
              <a:t>  монтажных работ;</a:t>
            </a:r>
          </a:p>
          <a:p>
            <a:pPr marL="360000" algn="just"/>
            <a:r>
              <a:rPr lang="ru-RU" dirty="0" smtClean="0">
                <a:ea typeface="Calibri"/>
                <a:cs typeface="Times New Roman"/>
              </a:rPr>
              <a:t>- усиление контроля за качеством и сроками поставки материалов ;</a:t>
            </a:r>
          </a:p>
          <a:p>
            <a:pPr marL="360000" algn="just">
              <a:buFontTx/>
              <a:buChar char="-"/>
            </a:pPr>
            <a:r>
              <a:rPr lang="ru-RU" dirty="0" smtClean="0">
                <a:ea typeface="Calibri"/>
                <a:cs typeface="Times New Roman"/>
              </a:rPr>
              <a:t> уменьшение объемов перевозок.</a:t>
            </a:r>
          </a:p>
          <a:p>
            <a:pPr marL="360000" algn="just"/>
            <a:r>
              <a:rPr lang="ru-RU" b="1" u="sng" dirty="0" smtClean="0">
                <a:ea typeface="Calibri"/>
                <a:cs typeface="Times New Roman"/>
              </a:rPr>
              <a:t>На стадии эксплуатации:</a:t>
            </a:r>
          </a:p>
          <a:p>
            <a:pPr marL="36000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ea typeface="Calibri"/>
                <a:cs typeface="Times New Roman"/>
              </a:rPr>
              <a:t> гарантийный срок на покрытие </a:t>
            </a:r>
            <a:r>
              <a:rPr lang="ru-RU" dirty="0" err="1" smtClean="0">
                <a:ea typeface="Calibri"/>
                <a:cs typeface="Times New Roman"/>
              </a:rPr>
              <a:t>противопучинное</a:t>
            </a:r>
            <a:r>
              <a:rPr lang="ru-RU" dirty="0" smtClean="0">
                <a:ea typeface="Calibri"/>
                <a:cs typeface="Times New Roman"/>
              </a:rPr>
              <a:t> ОСПТ «</a:t>
            </a:r>
            <a:r>
              <a:rPr lang="en-US" dirty="0" smtClean="0">
                <a:ea typeface="Calibri"/>
                <a:cs typeface="Times New Roman"/>
              </a:rPr>
              <a:t>Reline</a:t>
            </a:r>
            <a:r>
              <a:rPr lang="ru-RU" dirty="0" smtClean="0">
                <a:ea typeface="Calibri"/>
                <a:cs typeface="Times New Roman"/>
              </a:rPr>
              <a:t>» составляет 30 лет;</a:t>
            </a:r>
          </a:p>
          <a:p>
            <a:pPr marL="36000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ea typeface="Calibri"/>
                <a:cs typeface="Times New Roman"/>
              </a:rPr>
              <a:t> не требуется дополнительные затраты в процессе эксплуатации.</a:t>
            </a:r>
            <a:endParaRPr lang="ru-RU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Преимущества применения свай СМОТ</a:t>
            </a:r>
            <a:endParaRPr lang="ru-RU" sz="3000" dirty="0"/>
          </a:p>
        </p:txBody>
      </p:sp>
      <p:pic>
        <p:nvPicPr>
          <p:cNvPr id="5" name="Picture 8" descr="Z:\3. ОЗСК\Личные папки\Лебедева\от Коноваловой\логотипы\лого маяк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2214578" cy="2225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714356"/>
            <a:ext cx="81439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Заинтересованность в данной технологии проявляю и другие дочерние предприятия </a:t>
            </a:r>
            <a:r>
              <a:rPr lang="ru-RU" b="1" smtClean="0"/>
              <a:t>компании </a:t>
            </a:r>
            <a:r>
              <a:rPr lang="ru-RU" b="1" smtClean="0"/>
              <a:t>ПАО </a:t>
            </a:r>
            <a:r>
              <a:rPr lang="ru-RU" b="1" dirty="0" smtClean="0"/>
              <a:t>«Газпром». ООО «</a:t>
            </a:r>
            <a:r>
              <a:rPr lang="ru-RU" b="1" dirty="0" err="1" smtClean="0"/>
              <a:t>Ямалгазинвест</a:t>
            </a:r>
            <a:r>
              <a:rPr lang="ru-RU" b="1" dirty="0" smtClean="0"/>
              <a:t>» Газпром направило письмо по проектным институтам с запросом о применении свай СМОТ для своих строящихся объектов. Ведущие отраслевые институты подтвердили свое согласие на применение данной технологии в своих проектах. </a:t>
            </a:r>
          </a:p>
          <a:p>
            <a:pPr algn="just"/>
            <a:r>
              <a:rPr lang="ru-RU" b="1" dirty="0" smtClean="0"/>
              <a:t>     </a:t>
            </a:r>
          </a:p>
          <a:p>
            <a:pPr algn="just"/>
            <a:r>
              <a:rPr lang="ru-RU" b="1" dirty="0" smtClean="0"/>
              <a:t>     На сегодняшний день данная технология является наиболее дешевым и эффективным способом борьбы с морозным пучением грунтов.</a:t>
            </a:r>
          </a:p>
          <a:p>
            <a:pPr algn="just"/>
            <a:r>
              <a:rPr lang="ru-RU" b="1" dirty="0" smtClean="0"/>
              <a:t>     </a:t>
            </a:r>
          </a:p>
          <a:p>
            <a:pPr algn="just"/>
            <a:r>
              <a:rPr lang="ru-RU" b="1" dirty="0" smtClean="0"/>
              <a:t>     Использование передовых технологий в металлообработке, борьбе с морозным пучением и нанесении антикоррозийных покрытий позволяет изготавливать высококачественную продукцию с  принципиально новыми техническими характеристиками, соответствующую всем  обязательным стандартам, требованиям норм безопасности,  действующим в РФ. Предлагаем Вам ознакомиться с Серией 1.411.3-11см.3 на «Сваи металлические трубчатые СМОТ» и рассмотреть применение данной продукции в проектной документации Вашей организации.</a:t>
            </a:r>
          </a:p>
          <a:p>
            <a:endParaRPr lang="ru-RU" sz="1600" dirty="0" smtClean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7554" y="142852"/>
            <a:ext cx="22429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214290"/>
            <a:ext cx="8229600" cy="64294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Новое техническое решение</a:t>
            </a:r>
            <a:b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571480"/>
            <a:ext cx="621510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  <a:p>
            <a:pPr algn="just">
              <a:spcBef>
                <a:spcPct val="0"/>
              </a:spcBef>
            </a:pPr>
            <a:r>
              <a:rPr lang="ru-RU" b="1" dirty="0" smtClean="0"/>
              <a:t>       ЗАО УЗПТ «Маяк» более 10 лет занимается созданием новых полимерных материалов. </a:t>
            </a:r>
          </a:p>
          <a:p>
            <a:pPr algn="just">
              <a:spcBef>
                <a:spcPct val="0"/>
              </a:spcBef>
            </a:pPr>
            <a:r>
              <a:rPr lang="ru-RU" b="1" dirty="0" smtClean="0"/>
              <a:t>       В 2009 г. был получен  </a:t>
            </a:r>
            <a:r>
              <a:rPr lang="ru-RU" b="1" dirty="0" err="1" smtClean="0"/>
              <a:t>многокомпозитный</a:t>
            </a:r>
            <a:r>
              <a:rPr lang="ru-RU" b="1" dirty="0" smtClean="0"/>
              <a:t> полимер «</a:t>
            </a:r>
            <a:r>
              <a:rPr lang="ru-RU" b="1" dirty="0" err="1" smtClean="0"/>
              <a:t>Reline</a:t>
            </a:r>
            <a:r>
              <a:rPr lang="ru-RU" b="1" dirty="0" smtClean="0"/>
              <a:t>», который стал применяться в качестве противопучинной оболочки ОСПТ к сваям серии СМОТ.</a:t>
            </a:r>
          </a:p>
          <a:p>
            <a:pPr algn="just">
              <a:spcBef>
                <a:spcPct val="0"/>
              </a:spcBef>
            </a:pPr>
            <a:r>
              <a:rPr lang="ru-RU" b="1" dirty="0" smtClean="0"/>
              <a:t>       ОСПТ представляет собой двухслойную втулку состоящую из </a:t>
            </a:r>
            <a:r>
              <a:rPr lang="ru-RU" b="1" dirty="0" err="1" smtClean="0"/>
              <a:t>термосветостабилизированной</a:t>
            </a:r>
            <a:r>
              <a:rPr lang="ru-RU" b="1" dirty="0" smtClean="0"/>
              <a:t>, сшитой и ориентированной в продольном направлении полиолефиновой композиции и </a:t>
            </a:r>
            <a:r>
              <a:rPr lang="ru-RU" b="1" dirty="0" err="1" smtClean="0"/>
              <a:t>адгезивного</a:t>
            </a:r>
            <a:r>
              <a:rPr lang="ru-RU" b="1" dirty="0" smtClean="0"/>
              <a:t> подслоя.</a:t>
            </a:r>
          </a:p>
          <a:p>
            <a:pPr algn="just">
              <a:spcBef>
                <a:spcPct val="0"/>
              </a:spcBef>
            </a:pPr>
            <a:endParaRPr lang="ru-RU" b="1" dirty="0" smtClean="0"/>
          </a:p>
          <a:p>
            <a:pPr>
              <a:spcBef>
                <a:spcPct val="0"/>
              </a:spcBef>
            </a:pPr>
            <a:r>
              <a:rPr lang="ru-RU" b="1" dirty="0" smtClean="0"/>
              <a:t>                                   Преимущества полимера«</a:t>
            </a:r>
            <a:r>
              <a:rPr lang="ru-RU" b="1" dirty="0" err="1" smtClean="0"/>
              <a:t>Reline</a:t>
            </a:r>
            <a:r>
              <a:rPr lang="ru-RU" b="1" dirty="0" smtClean="0"/>
              <a:t>» :</a:t>
            </a:r>
          </a:p>
          <a:p>
            <a:pPr>
              <a:spcBef>
                <a:spcPct val="0"/>
              </a:spcBef>
            </a:pPr>
            <a:endParaRPr lang="ru-RU" b="1" dirty="0" smtClean="0"/>
          </a:p>
          <a:p>
            <a:pPr>
              <a:spcBef>
                <a:spcPct val="0"/>
              </a:spcBef>
            </a:pPr>
            <a:r>
              <a:rPr lang="ru-RU" b="1" dirty="0" smtClean="0"/>
              <a:t>                      - Температурный режим эксплуатации от - 63 С</a:t>
            </a:r>
            <a:r>
              <a:rPr lang="ru-RU" b="1" baseline="30000" dirty="0" smtClean="0"/>
              <a:t>о</a:t>
            </a:r>
            <a:r>
              <a:rPr lang="ru-RU" b="1" dirty="0" smtClean="0"/>
              <a:t>                      </a:t>
            </a:r>
          </a:p>
          <a:p>
            <a:pPr>
              <a:spcBef>
                <a:spcPct val="0"/>
              </a:spcBef>
            </a:pPr>
            <a:r>
              <a:rPr lang="ru-RU" b="1" dirty="0" smtClean="0"/>
              <a:t>                      до + 80 </a:t>
            </a:r>
          </a:p>
          <a:p>
            <a:pPr>
              <a:spcBef>
                <a:spcPct val="0"/>
              </a:spcBef>
            </a:pPr>
            <a:r>
              <a:rPr lang="ru-RU" b="1" dirty="0" smtClean="0"/>
              <a:t>                      - Повышенная механическая прочность</a:t>
            </a:r>
          </a:p>
          <a:p>
            <a:pPr>
              <a:spcBef>
                <a:spcPct val="0"/>
              </a:spcBef>
            </a:pPr>
            <a:r>
              <a:rPr lang="ru-RU" b="1" dirty="0" smtClean="0"/>
              <a:t>                      - Повышенная химическая стойкость</a:t>
            </a:r>
          </a:p>
        </p:txBody>
      </p:sp>
      <p:pic>
        <p:nvPicPr>
          <p:cNvPr id="6" name="Picture 4" descr="C:\Users\Коновалова\Desktop\Приложение-7-4-Бюллетень-МОН-№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286124"/>
            <a:ext cx="3734035" cy="2714644"/>
          </a:xfrm>
          <a:prstGeom prst="rect">
            <a:avLst/>
          </a:prstGeom>
          <a:noFill/>
        </p:spPr>
      </p:pic>
      <p:pic>
        <p:nvPicPr>
          <p:cNvPr id="8" name="Picture 8" descr="Z:\3. ОЗСК\Личные папки\Лебедева\от Коноваловой\логотипы\лого маяк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2214578" cy="2225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000108"/>
            <a:ext cx="4529979" cy="43994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214346" y="1071546"/>
            <a:ext cx="4572032" cy="354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7363" indent="-465138">
              <a:spcBef>
                <a:spcPts val="1625"/>
              </a:spcBef>
              <a:spcAft>
                <a:spcPts val="1625"/>
              </a:spcAft>
            </a:pPr>
            <a:r>
              <a:rPr lang="ru-RU" b="1" dirty="0" smtClean="0">
                <a:solidFill>
                  <a:srgbClr val="002060"/>
                </a:solidFill>
                <a:cs typeface="Arial" pitchFamily="34" charset="0"/>
              </a:rPr>
              <a:t> 	      </a:t>
            </a:r>
            <a:r>
              <a:rPr lang="ru-RU" b="1" dirty="0" smtClean="0">
                <a:cs typeface="Arial" pitchFamily="34" charset="0"/>
              </a:rPr>
              <a:t>Для получения уникальных качественных характеристик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ОСПТ </a:t>
            </a:r>
            <a:r>
              <a:rPr lang="ru-RU" b="1" dirty="0" smtClean="0"/>
              <a:t>«</a:t>
            </a:r>
            <a:r>
              <a:rPr lang="ru-RU" b="1" dirty="0" err="1" smtClean="0"/>
              <a:t>Reline</a:t>
            </a:r>
            <a:r>
              <a:rPr lang="ru-RU" b="1" dirty="0" smtClean="0"/>
              <a:t>»  </a:t>
            </a:r>
            <a:r>
              <a:rPr lang="ru-RU" b="1" dirty="0" err="1" smtClean="0"/>
              <a:t>используетя</a:t>
            </a:r>
            <a:r>
              <a:rPr lang="ru-RU" b="1" dirty="0" smtClean="0"/>
              <a:t> технология </a:t>
            </a:r>
            <a:r>
              <a:rPr lang="ru-RU" b="1" dirty="0" err="1" smtClean="0"/>
              <a:t>гамма-квантовой</a:t>
            </a:r>
            <a:r>
              <a:rPr lang="ru-RU" b="1" dirty="0" smtClean="0"/>
              <a:t>  модификации.</a:t>
            </a:r>
            <a:r>
              <a:rPr lang="ru-RU" b="1" dirty="0" smtClean="0">
                <a:cs typeface="Arial" pitchFamily="34" charset="0"/>
              </a:rPr>
              <a:t>                        </a:t>
            </a:r>
          </a:p>
          <a:p>
            <a:pPr marL="487363" indent="-465138">
              <a:spcBef>
                <a:spcPts val="1625"/>
              </a:spcBef>
              <a:spcAft>
                <a:spcPts val="1625"/>
              </a:spcAft>
            </a:pPr>
            <a:r>
              <a:rPr lang="ru-RU" b="1" dirty="0" smtClean="0">
                <a:cs typeface="Arial" pitchFamily="34" charset="0"/>
              </a:rPr>
              <a:t>               В 2013г. в соответствии с Протоколом технического совещания   разработана и изготовлена </a:t>
            </a:r>
            <a:r>
              <a:rPr lang="ru-RU" b="1" dirty="0" err="1" smtClean="0">
                <a:cs typeface="Arial" pitchFamily="34" charset="0"/>
              </a:rPr>
              <a:t>облучательная</a:t>
            </a:r>
            <a:r>
              <a:rPr lang="ru-RU" b="1" dirty="0" smtClean="0">
                <a:cs typeface="Arial" pitchFamily="34" charset="0"/>
              </a:rPr>
              <a:t> установка для крупносерийного производства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ОСПТ </a:t>
            </a:r>
            <a:r>
              <a:rPr lang="ru-RU" b="1" dirty="0" smtClean="0"/>
              <a:t>«</a:t>
            </a:r>
            <a:r>
              <a:rPr lang="ru-RU" b="1" dirty="0" err="1" smtClean="0"/>
              <a:t>Reline</a:t>
            </a:r>
            <a:r>
              <a:rPr lang="ru-RU" b="1" dirty="0" smtClean="0"/>
              <a:t>». </a:t>
            </a:r>
            <a:r>
              <a:rPr lang="ru-RU" b="1" dirty="0" smtClean="0">
                <a:cs typeface="Arial" pitchFamily="34" charset="0"/>
              </a:rPr>
              <a:t>Установка передана в эксплуатацию на ФГУП ПО «Маяк».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57422" y="142852"/>
            <a:ext cx="44360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Установка для облучения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8" descr="Z:\3. ОЗСК\Личные папки\Лебедева\от Коноваловой\логотипы\лого маяк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643446"/>
            <a:ext cx="1357322" cy="1364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271464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 smtClean="0"/>
              <a:t>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42852"/>
            <a:ext cx="8143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Лабораторные и полевые испытания свай с противопучинной оболочкой ОСПТ «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Reline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ru-RU" sz="32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86248" y="1500174"/>
            <a:ext cx="457203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</a:t>
            </a:r>
            <a:endParaRPr lang="ru-RU" b="1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2011-2014 гг. ОАО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Фундаментпроект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» и ООО «ВНИИГАЗ» проводили лабораторные исследования и на месторождении Медвежье (ООО «Газпром добыча Надым», ЯНАО) натурные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полевые испытания свай  СМОТ с применением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противопучинного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покрытия ОСПТ «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Reline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», результатом которых стало подтверждение уникальных качественных характеристик материала, снижение касательных сил морозного пучения было подтверждено в пределах 50-60%.</a:t>
            </a:r>
            <a:endParaRPr lang="ru-RU" b="1" dirty="0" smtClean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cs typeface="Times New Roman" pitchFamily="18" charset="0"/>
            </a:endParaRPr>
          </a:p>
        </p:txBody>
      </p:sp>
      <p:pic>
        <p:nvPicPr>
          <p:cNvPr id="9" name="Picture 5" descr="D:\КОНОВАЛОВА 2013\BrandBook\ОЗСК\Фото сваи\фото с испытаний\fot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84646"/>
            <a:ext cx="3000396" cy="215459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pic>
        <p:nvPicPr>
          <p:cNvPr id="10" name="Picture 6" descr="D:\КОНОВАЛОВА 2013\BrandBook\ОЗСК\Фото сваи\фото с испытаний\foto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714752"/>
            <a:ext cx="3005499" cy="221457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Коновалова\Desktop\Заключение-фундаментпроекта-по-полевым-испытаниям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2643206" cy="3842751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>
            <a:outerShdw blurRad="50800" dist="139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14678" y="1428736"/>
            <a:ext cx="557216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ru-RU" b="1" dirty="0" smtClean="0"/>
              <a:t>           На основании проведенных испытаний и учитывая сроки эксплуатации объектов (не менее 30 лет),  ОАО «</a:t>
            </a:r>
            <a:r>
              <a:rPr lang="ru-RU" b="1" dirty="0" err="1" smtClean="0"/>
              <a:t>Фундаментпроект</a:t>
            </a:r>
            <a:r>
              <a:rPr lang="ru-RU" b="1" dirty="0" smtClean="0"/>
              <a:t>»  и ООО «ВНИИГАЗ Газпром» выдали Заключение о применении в расчетах по СП 25.13330.2012 (Актуализированная редакция </a:t>
            </a:r>
            <a:r>
              <a:rPr lang="ru-RU" b="1" dirty="0" err="1" smtClean="0"/>
              <a:t>СНиП</a:t>
            </a:r>
            <a:r>
              <a:rPr lang="ru-RU" b="1" dirty="0" smtClean="0"/>
              <a:t> 2.02.04-88) оснований и фундаментов сооружений  по устойчивости и прочности на воздействие сил морозного пучения для свай, покрытых оболочками </a:t>
            </a:r>
            <a:r>
              <a:rPr lang="ru-RU" b="1" dirty="0" err="1" smtClean="0"/>
              <a:t>противопучинными</a:t>
            </a:r>
            <a:r>
              <a:rPr lang="ru-RU" b="1" dirty="0" smtClean="0"/>
              <a:t> ОСПТ «</a:t>
            </a:r>
            <a:r>
              <a:rPr lang="ru-RU" b="1" dirty="0" err="1" smtClean="0"/>
              <a:t>Reline</a:t>
            </a:r>
            <a:r>
              <a:rPr lang="ru-RU" b="1" dirty="0" smtClean="0"/>
              <a:t>» к значениям </a:t>
            </a:r>
            <a:r>
              <a:rPr lang="ru-RU" b="1" dirty="0" err="1" smtClean="0"/>
              <a:t>τ</a:t>
            </a:r>
            <a:r>
              <a:rPr lang="en-US" b="1" baseline="-25000" dirty="0" err="1" smtClean="0"/>
              <a:t>fh</a:t>
            </a:r>
            <a:r>
              <a:rPr lang="ru-RU" b="1" dirty="0" smtClean="0"/>
              <a:t> коэффициента 0,42 по СП 25.13330.2012 (Актуализированная редакция </a:t>
            </a:r>
            <a:r>
              <a:rPr lang="ru-RU" b="1" dirty="0" err="1" smtClean="0"/>
              <a:t>СНиП</a:t>
            </a:r>
            <a:r>
              <a:rPr lang="ru-RU" b="1" dirty="0" smtClean="0"/>
              <a:t> 2.02.04-88) в зоне покрытия.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71472" y="142852"/>
            <a:ext cx="792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Заключение о применении ОСПТ «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Reline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» в качестве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противопучинного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покрытия.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214290"/>
            <a:ext cx="8208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Серия 1.411.3-11см.13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«Сваи металлические трубчатые СМОТ»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071546"/>
            <a:ext cx="6079521" cy="4286280"/>
          </a:xfrm>
          <a:prstGeom prst="rect">
            <a:avLst/>
          </a:prstGeom>
          <a:noFill/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1016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1472" y="5357826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       ЗАО «УЗПТ «Маяк» совместно со специалистами института ОАО«</a:t>
            </a:r>
            <a:r>
              <a:rPr lang="ru-RU" sz="1600" b="1" dirty="0" err="1" smtClean="0"/>
              <a:t>Фундаментпроект</a:t>
            </a:r>
            <a:r>
              <a:rPr lang="ru-RU" sz="1600" b="1" dirty="0" smtClean="0"/>
              <a:t>» разработали  Серию 1.411.3-11см.13 на «Сваи металлические трубчатые СМОТ»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214290"/>
            <a:ext cx="8208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Серия 1.411.3-11см.13 на </a:t>
            </a:r>
          </a:p>
          <a:p>
            <a:pPr algn="ctr"/>
            <a:r>
              <a:rPr lang="ru-RU" sz="2400" b="1" dirty="0" smtClean="0"/>
              <a:t>«Сваи металлические трубчатые СМОТ»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78332" t="17016" r="6715"/>
          <a:stretch>
            <a:fillRect/>
          </a:stretch>
        </p:blipFill>
        <p:spPr bwMode="auto">
          <a:xfrm>
            <a:off x="0" y="1000108"/>
            <a:ext cx="143497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85852" y="714356"/>
            <a:ext cx="7429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ea typeface="Calibri" pitchFamily="34" charset="0"/>
                <a:cs typeface="Times New Roman" pitchFamily="18" charset="0"/>
              </a:rPr>
              <a:t>                                                                      	</a:t>
            </a:r>
          </a:p>
          <a:p>
            <a:pPr algn="just"/>
            <a:r>
              <a:rPr lang="ru-RU" b="1" dirty="0" smtClean="0">
                <a:ea typeface="Calibri" pitchFamily="34" charset="0"/>
                <a:cs typeface="Times New Roman" pitchFamily="18" charset="0"/>
              </a:rPr>
              <a:t>       Серия 1.411.3-11см.13 на «Сваи металлические трубчатые СМОТ» стандартизирует существующие технические решения в области изготовления металлических свай, в том числе с </a:t>
            </a:r>
            <a:r>
              <a:rPr lang="ru-RU" b="1" dirty="0" err="1" smtClean="0">
                <a:ea typeface="Calibri" pitchFamily="34" charset="0"/>
                <a:cs typeface="Times New Roman" pitchFamily="18" charset="0"/>
              </a:rPr>
              <a:t>противопучиннной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оболочкой ОСПТ </a:t>
            </a:r>
            <a:r>
              <a:rPr lang="ru-RU" b="1" dirty="0" smtClean="0"/>
              <a:t>«</a:t>
            </a:r>
            <a:r>
              <a:rPr lang="ru-RU" b="1" dirty="0" err="1" smtClean="0"/>
              <a:t>Reline</a:t>
            </a:r>
            <a:r>
              <a:rPr lang="ru-RU" b="1" dirty="0" smtClean="0"/>
              <a:t>». </a:t>
            </a:r>
          </a:p>
          <a:p>
            <a:pPr algn="just"/>
            <a:r>
              <a:rPr lang="ru-RU" b="1" dirty="0" smtClean="0"/>
              <a:t>        Сваи СМОТ представляют собой конструкцию состоящую из оголовка, ствола из металлической трубы с наконечником, а так же противопучинной оболочки нанесенной на участок в районе деятельного слоя грунта.</a:t>
            </a:r>
          </a:p>
          <a:p>
            <a:pPr algn="just"/>
            <a:r>
              <a:rPr lang="ru-RU" b="1" dirty="0" smtClean="0"/>
              <a:t>         Серия позволяет при проектировании выбирать необходимый тип оголовка, наконечника, анкерного устройства, задавать параметры </a:t>
            </a:r>
            <a:r>
              <a:rPr lang="ru-RU" b="1" dirty="0" err="1" smtClean="0"/>
              <a:t>противопучинного</a:t>
            </a:r>
            <a:r>
              <a:rPr lang="ru-RU" b="1" dirty="0" smtClean="0"/>
              <a:t> покрытия. Для удобства монтажа сваи оснащены грузозахватными петлями, имеется возможность использования усиленного хвостовика для сложных условий погружения (забивки).</a:t>
            </a:r>
          </a:p>
          <a:p>
            <a:pPr algn="just"/>
            <a:r>
              <a:rPr lang="ru-RU" b="1" dirty="0" smtClean="0"/>
              <a:t>           Сваи СМОТ имеют уникальную маркировку.</a:t>
            </a:r>
          </a:p>
          <a:p>
            <a:pPr algn="just"/>
            <a:endParaRPr lang="ru-R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00166" y="1928802"/>
            <a:ext cx="57150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Свая металлическая трубчатая.</a:t>
            </a:r>
          </a:p>
          <a:p>
            <a:r>
              <a:rPr lang="ru-RU" dirty="0" smtClean="0"/>
              <a:t>- Диаметр трубы </a:t>
            </a:r>
            <a:r>
              <a:rPr lang="ru-RU" dirty="0" err="1" smtClean="0"/>
              <a:t>ø</a:t>
            </a:r>
            <a:r>
              <a:rPr lang="ru-RU" dirty="0" smtClean="0"/>
              <a:t> 325 мм;</a:t>
            </a:r>
          </a:p>
          <a:p>
            <a:pPr>
              <a:buFontTx/>
              <a:buChar char="-"/>
            </a:pPr>
            <a:r>
              <a:rPr lang="ru-RU" dirty="0" smtClean="0"/>
              <a:t>Толщина стенки 8 мм;</a:t>
            </a:r>
          </a:p>
          <a:p>
            <a:pPr>
              <a:buFontTx/>
              <a:buChar char="-"/>
            </a:pPr>
            <a:r>
              <a:rPr lang="ru-RU" dirty="0" smtClean="0"/>
              <a:t> длина сваи 11 м;</a:t>
            </a:r>
          </a:p>
          <a:p>
            <a:pPr>
              <a:buFontTx/>
              <a:buChar char="-"/>
            </a:pPr>
            <a:r>
              <a:rPr lang="ru-RU" dirty="0" smtClean="0"/>
              <a:t> труба бесшовная по ГОСТ 8732-78 (Б);</a:t>
            </a:r>
          </a:p>
          <a:p>
            <a:r>
              <a:rPr lang="ru-RU" dirty="0" smtClean="0"/>
              <a:t>- оголовок монтажный нестандартный (З);</a:t>
            </a:r>
          </a:p>
          <a:p>
            <a:pPr>
              <a:buFontTx/>
              <a:buChar char="-"/>
            </a:pPr>
            <a:r>
              <a:rPr lang="ru-RU" dirty="0" smtClean="0"/>
              <a:t> наконечник острый(О);</a:t>
            </a:r>
          </a:p>
          <a:p>
            <a:r>
              <a:rPr lang="ru-RU" dirty="0" smtClean="0"/>
              <a:t>- тип анкера (А9);</a:t>
            </a:r>
          </a:p>
          <a:p>
            <a:r>
              <a:rPr lang="ru-RU" dirty="0" smtClean="0"/>
              <a:t>- тип хвостовика простой (П);</a:t>
            </a:r>
          </a:p>
          <a:p>
            <a:r>
              <a:rPr lang="ru-RU" dirty="0" smtClean="0"/>
              <a:t>- с оболочкой противопучинной, отметка оголовков свай по проекту 0,4 м, глубина слоя сезонного промерзания, оттаивания 3,0 м;</a:t>
            </a:r>
          </a:p>
          <a:p>
            <a:r>
              <a:rPr lang="ru-RU" dirty="0" smtClean="0"/>
              <a:t>- свая изготовлена из стали 09Г2С-4.</a:t>
            </a:r>
            <a:endParaRPr lang="ru-RU" dirty="0"/>
          </a:p>
        </p:txBody>
      </p:sp>
      <p:pic>
        <p:nvPicPr>
          <p:cNvPr id="10" name="Рисунок 9" descr="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1500198" cy="581114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4572032" cy="71438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 smtClean="0"/>
              <a:t>          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78332" t="17016" r="6715"/>
          <a:stretch>
            <a:fillRect/>
          </a:stretch>
        </p:blipFill>
        <p:spPr bwMode="auto">
          <a:xfrm>
            <a:off x="7643834" y="2643182"/>
            <a:ext cx="736460" cy="24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2686" t="15707" r="54722"/>
          <a:stretch>
            <a:fillRect/>
          </a:stretch>
        </p:blipFill>
        <p:spPr bwMode="auto">
          <a:xfrm>
            <a:off x="7072330" y="3429000"/>
            <a:ext cx="628738" cy="253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7502" t="17016" r="79906"/>
          <a:stretch>
            <a:fillRect/>
          </a:stretch>
        </p:blipFill>
        <p:spPr bwMode="auto">
          <a:xfrm>
            <a:off x="8358214" y="1785925"/>
            <a:ext cx="642942" cy="25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071538" y="1214422"/>
            <a:ext cx="80724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/>
              <a:t>СМОТ-325/8-11-Б-3-О-А9-П-ОП/0,4/3,0-09Г2С-4</a:t>
            </a:r>
            <a:endParaRPr lang="ru-RU" sz="3000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785918" y="357166"/>
            <a:ext cx="58067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Свая СМОТ. Пример маркировки.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1228</Words>
  <Application>Microsoft Office PowerPoint</Application>
  <PresentationFormat>Экран (4:3)</PresentationFormat>
  <Paragraphs>143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Свая СМОТ. Оголовки монтажные. </vt:lpstr>
      <vt:lpstr>Свая СМОТ. Типы наконечников.</vt:lpstr>
      <vt:lpstr>Типы наконечников свай</vt:lpstr>
      <vt:lpstr>Типы наконечников свай</vt:lpstr>
      <vt:lpstr>Свая СМОТ. Анкерные устройства</vt:lpstr>
      <vt:lpstr>Свая СМОТ. Анкерные устройства</vt:lpstr>
      <vt:lpstr>Свая СМОТ. Анкерные устройства</vt:lpstr>
      <vt:lpstr>Свая СМОТ. Схема усиления оконечной части металлических свай</vt:lpstr>
      <vt:lpstr>Сваи СМОТ с полимерной термоусаживаемой противопучинной оболочкой ОСПТ «Reline»</vt:lpstr>
      <vt:lpstr>Слайд 19</vt:lpstr>
      <vt:lpstr>Слайд 20</vt:lpstr>
      <vt:lpstr>Слайд 21</vt:lpstr>
      <vt:lpstr> Разрешительные документы Газпрома  </vt:lpstr>
      <vt:lpstr> Сертификаты </vt:lpstr>
      <vt:lpstr>Слайд 24</vt:lpstr>
      <vt:lpstr>Экономические показатели</vt:lpstr>
      <vt:lpstr>Преимущества применения свай СМОТ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Коновалова</dc:creator>
  <cp:lastModifiedBy>Дмитрий</cp:lastModifiedBy>
  <cp:revision>208</cp:revision>
  <dcterms:created xsi:type="dcterms:W3CDTF">2014-06-03T06:14:34Z</dcterms:created>
  <dcterms:modified xsi:type="dcterms:W3CDTF">2017-12-14T08:04:43Z</dcterms:modified>
</cp:coreProperties>
</file>